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77" r:id="rId6"/>
    <p:sldId id="261" r:id="rId7"/>
    <p:sldId id="275" r:id="rId8"/>
    <p:sldId id="276" r:id="rId9"/>
    <p:sldId id="259" r:id="rId10"/>
    <p:sldId id="262" r:id="rId11"/>
    <p:sldId id="278" r:id="rId12"/>
    <p:sldId id="281" r:id="rId13"/>
    <p:sldId id="279" r:id="rId14"/>
    <p:sldId id="280" r:id="rId15"/>
    <p:sldId id="263" r:id="rId16"/>
    <p:sldId id="264" r:id="rId17"/>
    <p:sldId id="266" r:id="rId18"/>
    <p:sldId id="267" r:id="rId19"/>
    <p:sldId id="268" r:id="rId20"/>
    <p:sldId id="265" r:id="rId21"/>
    <p:sldId id="269" r:id="rId22"/>
    <p:sldId id="270" r:id="rId23"/>
    <p:sldId id="271" r:id="rId24"/>
    <p:sldId id="272" r:id="rId25"/>
    <p:sldId id="273" r:id="rId26"/>
    <p:sldId id="274"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86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A11C726-1B83-4307-8552-21F63B3BE652}" type="datetimeFigureOut">
              <a:rPr lang="en-US" smtClean="0"/>
              <a:pPr/>
              <a:t>4/30/2012</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B109856-2741-4472-8899-782E07B0958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11C726-1B83-4307-8552-21F63B3BE652}" type="datetimeFigureOut">
              <a:rPr lang="en-US" smtClean="0"/>
              <a:pPr/>
              <a:t>4/30/2012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109856-2741-4472-8899-782E07B095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11C726-1B83-4307-8552-21F63B3BE652}" type="datetimeFigureOut">
              <a:rPr lang="en-US" smtClean="0"/>
              <a:pPr/>
              <a:t>4/30/2012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109856-2741-4472-8899-782E07B095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A11C726-1B83-4307-8552-21F63B3BE652}" type="datetimeFigureOut">
              <a:rPr lang="en-US" smtClean="0"/>
              <a:pPr/>
              <a:t>4/30/2012</a:t>
            </a:fld>
            <a:endParaRPr lang="en-US" dirty="0"/>
          </a:p>
        </p:txBody>
      </p:sp>
      <p:sp>
        <p:nvSpPr>
          <p:cNvPr id="9" name="Slide Number Placeholder 8"/>
          <p:cNvSpPr>
            <a:spLocks noGrp="1"/>
          </p:cNvSpPr>
          <p:nvPr>
            <p:ph type="sldNum" sz="quarter" idx="15"/>
          </p:nvPr>
        </p:nvSpPr>
        <p:spPr/>
        <p:txBody>
          <a:bodyPr rtlCol="0"/>
          <a:lstStyle/>
          <a:p>
            <a:fld id="{DB109856-2741-4472-8899-782E07B09581}"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A11C726-1B83-4307-8552-21F63B3BE652}" type="datetimeFigureOut">
              <a:rPr lang="en-US" smtClean="0"/>
              <a:pPr/>
              <a:t>4/30/2012</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DB109856-2741-4472-8899-782E07B0958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A11C726-1B83-4307-8552-21F63B3BE652}" type="datetimeFigureOut">
              <a:rPr lang="en-US" smtClean="0"/>
              <a:pPr/>
              <a:t>4/30/2012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109856-2741-4472-8899-782E07B09581}"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A11C726-1B83-4307-8552-21F63B3BE652}" type="datetimeFigureOut">
              <a:rPr lang="en-US" smtClean="0"/>
              <a:pPr/>
              <a:t>4/30/2012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109856-2741-4472-8899-782E07B09581}"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A11C726-1B83-4307-8552-21F63B3BE652}" type="datetimeFigureOut">
              <a:rPr lang="en-US" smtClean="0"/>
              <a:pPr/>
              <a:t>4/30/2012</a:t>
            </a:fld>
            <a:endParaRPr lang="en-US" dirty="0"/>
          </a:p>
        </p:txBody>
      </p:sp>
      <p:sp>
        <p:nvSpPr>
          <p:cNvPr id="7" name="Slide Number Placeholder 6"/>
          <p:cNvSpPr>
            <a:spLocks noGrp="1"/>
          </p:cNvSpPr>
          <p:nvPr>
            <p:ph type="sldNum" sz="quarter" idx="11"/>
          </p:nvPr>
        </p:nvSpPr>
        <p:spPr/>
        <p:txBody>
          <a:bodyPr rtlCol="0"/>
          <a:lstStyle/>
          <a:p>
            <a:fld id="{DB109856-2741-4472-8899-782E07B09581}"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1C726-1B83-4307-8552-21F63B3BE652}" type="datetimeFigureOut">
              <a:rPr lang="en-US" smtClean="0"/>
              <a:pPr/>
              <a:t>4/30/2012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109856-2741-4472-8899-782E07B095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A11C726-1B83-4307-8552-21F63B3BE652}" type="datetimeFigureOut">
              <a:rPr lang="en-US" smtClean="0"/>
              <a:pPr/>
              <a:t>4/30/2012</a:t>
            </a:fld>
            <a:endParaRPr lang="en-US" dirty="0"/>
          </a:p>
        </p:txBody>
      </p:sp>
      <p:sp>
        <p:nvSpPr>
          <p:cNvPr id="22" name="Slide Number Placeholder 21"/>
          <p:cNvSpPr>
            <a:spLocks noGrp="1"/>
          </p:cNvSpPr>
          <p:nvPr>
            <p:ph type="sldNum" sz="quarter" idx="15"/>
          </p:nvPr>
        </p:nvSpPr>
        <p:spPr/>
        <p:txBody>
          <a:bodyPr rtlCol="0"/>
          <a:lstStyle/>
          <a:p>
            <a:fld id="{DB109856-2741-4472-8899-782E07B09581}"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A11C726-1B83-4307-8552-21F63B3BE652}" type="datetimeFigureOut">
              <a:rPr lang="en-US" smtClean="0"/>
              <a:pPr/>
              <a:t>4/30/2012</a:t>
            </a:fld>
            <a:endParaRPr lang="en-US" dirty="0"/>
          </a:p>
        </p:txBody>
      </p:sp>
      <p:sp>
        <p:nvSpPr>
          <p:cNvPr id="18" name="Slide Number Placeholder 17"/>
          <p:cNvSpPr>
            <a:spLocks noGrp="1"/>
          </p:cNvSpPr>
          <p:nvPr>
            <p:ph type="sldNum" sz="quarter" idx="11"/>
          </p:nvPr>
        </p:nvSpPr>
        <p:spPr/>
        <p:txBody>
          <a:bodyPr rtlCol="0"/>
          <a:lstStyle/>
          <a:p>
            <a:fld id="{DB109856-2741-4472-8899-782E07B09581}"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A11C726-1B83-4307-8552-21F63B3BE652}" type="datetimeFigureOut">
              <a:rPr lang="en-US" smtClean="0"/>
              <a:pPr/>
              <a:t>4/30/2012</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B109856-2741-4472-8899-782E07B095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172200" cy="1894362"/>
          </a:xfrm>
        </p:spPr>
        <p:txBody>
          <a:bodyPr/>
          <a:lstStyle/>
          <a:p>
            <a:r>
              <a:rPr lang="en-US" dirty="0" smtClean="0">
                <a:solidFill>
                  <a:srgbClr val="7030A0"/>
                </a:solidFill>
              </a:rPr>
              <a:t>What in the world are we doing? </a:t>
            </a:r>
            <a:r>
              <a:rPr lang="en-US" dirty="0" smtClean="0"/>
              <a:t>	</a:t>
            </a:r>
            <a:endParaRPr lang="en-US" dirty="0"/>
          </a:p>
        </p:txBody>
      </p:sp>
      <p:sp>
        <p:nvSpPr>
          <p:cNvPr id="3" name="Subtitle 2"/>
          <p:cNvSpPr>
            <a:spLocks noGrp="1"/>
          </p:cNvSpPr>
          <p:nvPr>
            <p:ph type="subTitle" idx="1"/>
          </p:nvPr>
        </p:nvSpPr>
        <p:spPr/>
        <p:txBody>
          <a:bodyPr/>
          <a:lstStyle/>
          <a:p>
            <a:r>
              <a:rPr lang="en-US" dirty="0" smtClean="0"/>
              <a:t>We are glad you asked…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laestina-wird-von-der-landkarte-getilgt.jpg"/>
          <p:cNvPicPr>
            <a:picLocks noChangeAspect="1"/>
          </p:cNvPicPr>
          <p:nvPr/>
        </p:nvPicPr>
        <p:blipFill>
          <a:blip r:embed="rId2" cstate="print"/>
          <a:stretch>
            <a:fillRect/>
          </a:stretch>
        </p:blipFill>
        <p:spPr>
          <a:xfrm>
            <a:off x="76200" y="381000"/>
            <a:ext cx="9028545" cy="59588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uscous.jpg"/>
          <p:cNvPicPr>
            <a:picLocks noChangeAspect="1"/>
          </p:cNvPicPr>
          <p:nvPr/>
        </p:nvPicPr>
        <p:blipFill>
          <a:blip r:embed="rId2" cstate="print"/>
          <a:stretch>
            <a:fillRect/>
          </a:stretch>
        </p:blipFill>
        <p:spPr>
          <a:xfrm>
            <a:off x="-1295400" y="-387350"/>
            <a:ext cx="10845430" cy="7245350"/>
          </a:xfrm>
          <a:prstGeom prst="rect">
            <a:avLst/>
          </a:prstGeom>
        </p:spPr>
      </p:pic>
      <p:sp>
        <p:nvSpPr>
          <p:cNvPr id="3" name="TextBox 2"/>
          <p:cNvSpPr txBox="1"/>
          <p:nvPr/>
        </p:nvSpPr>
        <p:spPr>
          <a:xfrm>
            <a:off x="6705600" y="457200"/>
            <a:ext cx="22098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7030A0"/>
                </a:solidFill>
              </a:rPr>
              <a:t>Women making couscous, a </a:t>
            </a:r>
            <a:r>
              <a:rPr lang="en-US" dirty="0" err="1" smtClean="0">
                <a:solidFill>
                  <a:srgbClr val="7030A0"/>
                </a:solidFill>
              </a:rPr>
              <a:t>mirco</a:t>
            </a:r>
            <a:r>
              <a:rPr lang="en-US" dirty="0" smtClean="0">
                <a:solidFill>
                  <a:srgbClr val="7030A0"/>
                </a:solidFill>
              </a:rPr>
              <a:t>- enterprise. </a:t>
            </a:r>
            <a:endParaRPr lang="en-US" dirty="0">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nin.jpg"/>
          <p:cNvPicPr>
            <a:picLocks noChangeAspect="1"/>
          </p:cNvPicPr>
          <p:nvPr/>
        </p:nvPicPr>
        <p:blipFill>
          <a:blip r:embed="rId2" cstate="print"/>
          <a:stretch>
            <a:fillRect/>
          </a:stretch>
        </p:blipFill>
        <p:spPr>
          <a:xfrm>
            <a:off x="-1371600" y="-387350"/>
            <a:ext cx="10845430" cy="72453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ds in jenin.jpg"/>
          <p:cNvPicPr>
            <a:picLocks noChangeAspect="1"/>
          </p:cNvPicPr>
          <p:nvPr/>
        </p:nvPicPr>
        <p:blipFill>
          <a:blip r:embed="rId2" cstate="print"/>
          <a:stretch>
            <a:fillRect/>
          </a:stretch>
        </p:blipFill>
        <p:spPr>
          <a:xfrm>
            <a:off x="-1143000" y="-234950"/>
            <a:ext cx="10617306" cy="70929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70691_10150701940760176_543485175_19704700_3976792_n.jpg"/>
          <p:cNvPicPr>
            <a:picLocks noChangeAspect="1"/>
          </p:cNvPicPr>
          <p:nvPr/>
        </p:nvPicPr>
        <p:blipFill>
          <a:blip r:embed="rId2" cstate="print"/>
          <a:stretch>
            <a:fillRect/>
          </a:stretch>
        </p:blipFill>
        <p:spPr>
          <a:xfrm>
            <a:off x="-980620" y="-76200"/>
            <a:ext cx="10379676" cy="6934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ap_of_ecuador.jpg"/>
          <p:cNvPicPr>
            <a:picLocks noGrp="1" noChangeAspect="1"/>
          </p:cNvPicPr>
          <p:nvPr>
            <p:ph type="pic" idx="1"/>
          </p:nvPr>
        </p:nvPicPr>
        <p:blipFill>
          <a:blip r:embed="rId2" cstate="print"/>
          <a:srcRect l="16202" r="16202"/>
          <a:stretch>
            <a:fillRect/>
          </a:stretch>
        </p:blipFill>
        <p:spPr/>
      </p:pic>
      <p:sp>
        <p:nvSpPr>
          <p:cNvPr id="4" name="Text Placeholder 3"/>
          <p:cNvSpPr>
            <a:spLocks noGrp="1"/>
          </p:cNvSpPr>
          <p:nvPr>
            <p:ph type="body" sz="half" idx="2"/>
          </p:nvPr>
        </p:nvSpPr>
        <p:spPr>
          <a:xfrm>
            <a:off x="6400800" y="264794"/>
            <a:ext cx="2133600" cy="5221605"/>
          </a:xfrm>
        </p:spPr>
        <p:txBody>
          <a:bodyPr>
            <a:normAutofit/>
          </a:bodyPr>
          <a:lstStyle/>
          <a:p>
            <a:r>
              <a:rPr lang="en-US" sz="1600" dirty="0" smtClean="0"/>
              <a:t>ECUADOR:</a:t>
            </a:r>
          </a:p>
          <a:p>
            <a:endParaRPr lang="en-US" dirty="0" smtClean="0"/>
          </a:p>
          <a:p>
            <a:pPr>
              <a:buFont typeface="Arial" pitchFamily="34" charset="0"/>
              <a:buChar char="•"/>
            </a:pPr>
            <a:r>
              <a:rPr lang="en-US" dirty="0" smtClean="0"/>
              <a:t> 85 Covenant Churches </a:t>
            </a:r>
            <a:endParaRPr lang="en-US" dirty="0" smtClean="0"/>
          </a:p>
          <a:p>
            <a:pPr>
              <a:buFont typeface="Arial" pitchFamily="34" charset="0"/>
              <a:buChar char="•"/>
            </a:pPr>
            <a:r>
              <a:rPr lang="en-US" dirty="0" smtClean="0"/>
              <a:t>The country is1/3 size of Alberta with huge range of ecology from 15,000 ft mountains to sea side fishing villages. </a:t>
            </a:r>
          </a:p>
          <a:p>
            <a:pPr>
              <a:buFont typeface="Arial" pitchFamily="34" charset="0"/>
              <a:buChar char="•"/>
            </a:pPr>
            <a:r>
              <a:rPr lang="en-US" dirty="0" smtClean="0"/>
              <a:t>Oil and bananas are the biggest exports</a:t>
            </a:r>
            <a:r>
              <a:rPr lang="en-US" dirty="0" smtClean="0"/>
              <a:t>.</a:t>
            </a:r>
          </a:p>
          <a:p>
            <a:pPr>
              <a:buFont typeface="Arial" pitchFamily="34" charset="0"/>
              <a:buChar char="•"/>
            </a:pPr>
            <a:endParaRPr lang="en-US" dirty="0" smtClean="0"/>
          </a:p>
          <a:p>
            <a:endParaRPr lang="en-US" dirty="0" smtClean="0"/>
          </a:p>
          <a:p>
            <a:pPr>
              <a:buFont typeface="Arial" pitchFamily="34" charset="0"/>
              <a:buChar char="•"/>
            </a:pPr>
            <a:r>
              <a:rPr lang="en-US" u="sng" dirty="0" err="1" smtClean="0"/>
              <a:t>Sumaco</a:t>
            </a:r>
            <a:r>
              <a:rPr lang="en-US" dirty="0" smtClean="0"/>
              <a:t> </a:t>
            </a:r>
            <a:r>
              <a:rPr lang="en-US" dirty="0" smtClean="0"/>
              <a:t>is </a:t>
            </a:r>
            <a:r>
              <a:rPr lang="en-US" dirty="0" smtClean="0"/>
              <a:t>a small </a:t>
            </a:r>
            <a:r>
              <a:rPr lang="en-US" dirty="0" smtClean="0"/>
              <a:t>village in </a:t>
            </a:r>
            <a:r>
              <a:rPr lang="en-US" dirty="0" smtClean="0"/>
              <a:t>an ecological reserve of </a:t>
            </a:r>
            <a:r>
              <a:rPr lang="en-US" dirty="0" smtClean="0"/>
              <a:t>250 people. </a:t>
            </a:r>
            <a:endParaRPr lang="en-US" dirty="0" smtClean="0"/>
          </a:p>
          <a:p>
            <a:pPr>
              <a:buFont typeface="Arial" pitchFamily="34" charset="0"/>
              <a:buChar char="•"/>
            </a:pPr>
            <a:r>
              <a:rPr lang="en-US" dirty="0" smtClean="0"/>
              <a:t> </a:t>
            </a:r>
            <a:r>
              <a:rPr lang="en-US" dirty="0" smtClean="0"/>
              <a:t>Whole village moved there after devastating mudslide and earthquake killed many in </a:t>
            </a:r>
            <a:r>
              <a:rPr lang="en-US" dirty="0" smtClean="0"/>
              <a:t>the old </a:t>
            </a:r>
            <a:r>
              <a:rPr lang="en-US" dirty="0" smtClean="0"/>
              <a:t>location</a:t>
            </a:r>
            <a:r>
              <a:rPr lang="en-US" dirty="0" smtClean="0"/>
              <a:t>.</a:t>
            </a:r>
          </a:p>
          <a:p>
            <a:pPr>
              <a:buFont typeface="Arial" pitchFamily="34" charset="0"/>
              <a:buChar char="•"/>
            </a:pPr>
            <a:r>
              <a:rPr lang="en-US" dirty="0" err="1" smtClean="0"/>
              <a:t>Jenel</a:t>
            </a:r>
            <a:r>
              <a:rPr lang="en-US" dirty="0" smtClean="0"/>
              <a:t> and Andy Pluim plus several other </a:t>
            </a:r>
            <a:r>
              <a:rPr lang="en-US" dirty="0" err="1" smtClean="0"/>
              <a:t>ECCCers</a:t>
            </a:r>
            <a:r>
              <a:rPr lang="en-US" dirty="0" smtClean="0"/>
              <a:t> went to serve the area earlier this year…</a:t>
            </a:r>
          </a:p>
        </p:txBody>
      </p:sp>
      <p:sp>
        <p:nvSpPr>
          <p:cNvPr id="6" name="Oval 5"/>
          <p:cNvSpPr/>
          <p:nvPr/>
        </p:nvSpPr>
        <p:spPr>
          <a:xfrm>
            <a:off x="3657600" y="22860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lth classe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4724400" y="609600"/>
            <a:ext cx="1981200" cy="369332"/>
          </a:xfrm>
          <a:prstGeom prst="rect">
            <a:avLst/>
          </a:prstGeom>
          <a:noFill/>
        </p:spPr>
        <p:txBody>
          <a:bodyPr wrap="square" rtlCol="0">
            <a:spAutoFit/>
          </a:bodyPr>
          <a:lstStyle/>
          <a:p>
            <a:r>
              <a:rPr lang="en-US" dirty="0" smtClean="0">
                <a:solidFill>
                  <a:srgbClr val="FE8637"/>
                </a:solidFill>
              </a:rPr>
              <a:t>Health Classes</a:t>
            </a:r>
            <a:endParaRPr lang="en-US" dirty="0">
              <a:solidFill>
                <a:srgbClr val="FE863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ching english in sumaco.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143000" y="5562600"/>
            <a:ext cx="2819400" cy="369332"/>
          </a:xfrm>
          <a:prstGeom prst="rect">
            <a:avLst/>
          </a:prstGeom>
          <a:noFill/>
        </p:spPr>
        <p:txBody>
          <a:bodyPr wrap="square" rtlCol="0">
            <a:spAutoFit/>
          </a:bodyPr>
          <a:lstStyle/>
          <a:p>
            <a:r>
              <a:rPr lang="en-US" b="1" dirty="0" smtClean="0">
                <a:solidFill>
                  <a:srgbClr val="FE8637"/>
                </a:solidFill>
              </a:rPr>
              <a:t>Teaching English</a:t>
            </a:r>
            <a:endParaRPr lang="en-US" b="1" dirty="0">
              <a:solidFill>
                <a:srgbClr val="FE863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im Borley tarantula.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4648200" y="304800"/>
            <a:ext cx="3200400" cy="369332"/>
          </a:xfrm>
          <a:prstGeom prst="rect">
            <a:avLst/>
          </a:prstGeom>
          <a:noFill/>
        </p:spPr>
        <p:txBody>
          <a:bodyPr wrap="square" rtlCol="0">
            <a:spAutoFit/>
          </a:bodyPr>
          <a:lstStyle/>
          <a:p>
            <a:r>
              <a:rPr lang="en-US" b="1" dirty="0" smtClean="0">
                <a:solidFill>
                  <a:srgbClr val="FE8637"/>
                </a:solidFill>
              </a:rPr>
              <a:t>Fun with the natives…</a:t>
            </a:r>
            <a:endParaRPr lang="en-US" b="1" dirty="0">
              <a:solidFill>
                <a:srgbClr val="FE863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m and ecuador friend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438400" y="838200"/>
            <a:ext cx="1905000" cy="369332"/>
          </a:xfrm>
          <a:prstGeom prst="rect">
            <a:avLst/>
          </a:prstGeom>
          <a:noFill/>
        </p:spPr>
        <p:txBody>
          <a:bodyPr wrap="square" rtlCol="0">
            <a:spAutoFit/>
          </a:bodyPr>
          <a:lstStyle/>
          <a:p>
            <a:r>
              <a:rPr lang="en-US" b="1" dirty="0" smtClean="0">
                <a:solidFill>
                  <a:srgbClr val="FE8637"/>
                </a:solidFill>
              </a:rPr>
              <a:t>The team!</a:t>
            </a:r>
            <a:endParaRPr lang="en-US" b="1" dirty="0">
              <a:solidFill>
                <a:srgbClr val="FE863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67600" cy="1905000"/>
          </a:xfrm>
        </p:spPr>
        <p:txBody>
          <a:bodyPr/>
          <a:lstStyle/>
          <a:p>
            <a:r>
              <a:rPr lang="en-US" b="1" dirty="0" smtClean="0">
                <a:solidFill>
                  <a:srgbClr val="7030A0"/>
                </a:solidFill>
              </a:rPr>
              <a:t>The Evangelical Covenant Church of Canada is working </a:t>
            </a:r>
            <a:r>
              <a:rPr lang="en-US" b="1" dirty="0" smtClean="0">
                <a:solidFill>
                  <a:srgbClr val="7030A0"/>
                </a:solidFill>
              </a:rPr>
              <a:t>in…</a:t>
            </a:r>
            <a:endParaRPr lang="en-US" b="1" dirty="0">
              <a:solidFill>
                <a:srgbClr val="7030A0"/>
              </a:solidFill>
            </a:endParaRPr>
          </a:p>
        </p:txBody>
      </p:sp>
      <p:sp>
        <p:nvSpPr>
          <p:cNvPr id="3" name="Title 1"/>
          <p:cNvSpPr txBox="1">
            <a:spLocks/>
          </p:cNvSpPr>
          <p:nvPr/>
        </p:nvSpPr>
        <p:spPr>
          <a:xfrm>
            <a:off x="533400" y="3124200"/>
            <a:ext cx="2514600" cy="21637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rgbClr val="7030A0"/>
                </a:solidFill>
                <a:effectLst/>
                <a:uLnTx/>
                <a:uFillTx/>
                <a:latin typeface="+mj-lt"/>
                <a:ea typeface="+mj-ea"/>
                <a:cs typeface="+mj-cs"/>
              </a:rPr>
              <a:t>Palestine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000" cap="small" dirty="0" smtClean="0">
                <a:solidFill>
                  <a:srgbClr val="7030A0"/>
                </a:solidFill>
                <a:latin typeface="+mj-lt"/>
                <a:ea typeface="+mj-ea"/>
                <a:cs typeface="+mj-cs"/>
              </a:rPr>
              <a:t>Haiti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rgbClr val="7030A0"/>
                </a:solidFill>
                <a:effectLst/>
                <a:uLnTx/>
                <a:uFillTx/>
                <a:latin typeface="+mj-lt"/>
                <a:ea typeface="+mj-ea"/>
                <a:cs typeface="+mj-cs"/>
              </a:rPr>
              <a:t>Congo</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000" cap="small" dirty="0" smtClean="0">
                <a:solidFill>
                  <a:srgbClr val="7030A0"/>
                </a:solidFill>
                <a:latin typeface="+mj-lt"/>
                <a:ea typeface="+mj-ea"/>
                <a:cs typeface="+mj-cs"/>
              </a:rPr>
              <a:t>Ecuador</a:t>
            </a:r>
            <a:endParaRPr kumimoji="0" lang="en-US" sz="3000" b="0" i="0" u="none" strike="noStrike" kern="1200" cap="small" spc="0" normalizeH="0" baseline="0" noProof="0" dirty="0">
              <a:ln>
                <a:noFill/>
              </a:ln>
              <a:solidFill>
                <a:srgbClr val="7030A0"/>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ongo_demrep_pol98.jpg"/>
          <p:cNvPicPr>
            <a:picLocks noGrp="1" noChangeAspect="1"/>
          </p:cNvPicPr>
          <p:nvPr>
            <p:ph type="pic" idx="1"/>
          </p:nvPr>
        </p:nvPicPr>
        <p:blipFill>
          <a:blip r:embed="rId2" cstate="print"/>
          <a:srcRect l="1780" r="1780"/>
          <a:stretch>
            <a:fillRect/>
          </a:stretch>
        </p:blipFill>
        <p:spPr/>
      </p:pic>
      <p:sp>
        <p:nvSpPr>
          <p:cNvPr id="4" name="Text Placeholder 3"/>
          <p:cNvSpPr>
            <a:spLocks noGrp="1"/>
          </p:cNvSpPr>
          <p:nvPr>
            <p:ph type="body" sz="half" idx="2"/>
          </p:nvPr>
        </p:nvSpPr>
        <p:spPr>
          <a:xfrm>
            <a:off x="6400800" y="264794"/>
            <a:ext cx="2286000" cy="6059805"/>
          </a:xfrm>
        </p:spPr>
        <p:txBody>
          <a:bodyPr>
            <a:normAutofit fontScale="32500" lnSpcReduction="20000"/>
          </a:bodyPr>
          <a:lstStyle/>
          <a:p>
            <a:r>
              <a:rPr lang="en-US" sz="4900" dirty="0" smtClean="0"/>
              <a:t>CONGO:</a:t>
            </a:r>
          </a:p>
          <a:p>
            <a:r>
              <a:rPr lang="en-US" sz="3000" dirty="0" smtClean="0"/>
              <a:t/>
            </a:r>
            <a:br>
              <a:rPr lang="en-US" sz="3000" dirty="0" smtClean="0"/>
            </a:br>
            <a:endParaRPr lang="en-US" sz="3000" dirty="0" smtClean="0"/>
          </a:p>
          <a:p>
            <a:r>
              <a:rPr lang="en-US" sz="3000" dirty="0" smtClean="0"/>
              <a:t>This year marks the 75</a:t>
            </a:r>
            <a:r>
              <a:rPr lang="en-US" sz="3000" baseline="30000" dirty="0" smtClean="0"/>
              <a:t>th</a:t>
            </a:r>
            <a:r>
              <a:rPr lang="en-US" sz="3000" dirty="0" smtClean="0"/>
              <a:t> anniversary of the Covenant Church in Congo.</a:t>
            </a:r>
            <a:r>
              <a:rPr lang="en-US" sz="3000" dirty="0" smtClean="0"/>
              <a:t/>
            </a:r>
            <a:br>
              <a:rPr lang="en-US" sz="3000" dirty="0" smtClean="0"/>
            </a:br>
            <a:endParaRPr lang="en-US" sz="3000" dirty="0" smtClean="0"/>
          </a:p>
          <a:p>
            <a:pPr>
              <a:buFont typeface="Arial" pitchFamily="34" charset="0"/>
              <a:buChar char="•"/>
            </a:pPr>
            <a:r>
              <a:rPr lang="en-US" sz="3000" dirty="0" smtClean="0"/>
              <a:t>The </a:t>
            </a:r>
            <a:r>
              <a:rPr lang="en-US" sz="3000" dirty="0" smtClean="0"/>
              <a:t>Democratic Republic of Congo covers 2,344,858 square kilometers of land in the centre of Africa, making it the 12th largest country in the world. Population is 67.7 million.  </a:t>
            </a:r>
            <a:br>
              <a:rPr lang="en-US" sz="3000" dirty="0" smtClean="0"/>
            </a:br>
            <a:endParaRPr lang="en-US" sz="3000" dirty="0" smtClean="0"/>
          </a:p>
          <a:p>
            <a:pPr>
              <a:buFont typeface="Arial" pitchFamily="34" charset="0"/>
              <a:buChar char="•"/>
            </a:pPr>
            <a:r>
              <a:rPr lang="en-US" sz="3000" dirty="0" smtClean="0"/>
              <a:t>Gross </a:t>
            </a:r>
            <a:r>
              <a:rPr lang="en-US" sz="3000" dirty="0" smtClean="0"/>
              <a:t>National Income is $180.00 US per year. - this makes it the poorest or perhaps the next to </a:t>
            </a:r>
            <a:r>
              <a:rPr lang="en-US" sz="3000" dirty="0" smtClean="0"/>
              <a:t>poorest </a:t>
            </a:r>
            <a:r>
              <a:rPr lang="en-US" sz="3000" dirty="0" smtClean="0"/>
              <a:t>country in the world</a:t>
            </a:r>
            <a:r>
              <a:rPr lang="en-US" sz="3000" dirty="0" smtClean="0"/>
              <a:t>.</a:t>
            </a:r>
          </a:p>
          <a:p>
            <a:pPr>
              <a:buFont typeface="Arial" pitchFamily="34" charset="0"/>
              <a:buChar char="•"/>
            </a:pPr>
            <a:endParaRPr lang="en-US" sz="3000" dirty="0" smtClean="0"/>
          </a:p>
          <a:p>
            <a:pPr>
              <a:buFont typeface="Arial" pitchFamily="34" charset="0"/>
              <a:buChar char="•"/>
            </a:pPr>
            <a:r>
              <a:rPr lang="en-US" sz="3000" dirty="0" smtClean="0"/>
              <a:t>Infant </a:t>
            </a:r>
            <a:r>
              <a:rPr lang="en-US" sz="3000" dirty="0" smtClean="0"/>
              <a:t>mortality (infants under 1 year) is 115.81 deaths per1000 live births for the years 2005 to 2010.</a:t>
            </a:r>
          </a:p>
          <a:p>
            <a:endParaRPr lang="en-US" sz="3000" dirty="0" smtClean="0"/>
          </a:p>
          <a:p>
            <a:pPr>
              <a:buFont typeface="Arial" pitchFamily="34" charset="0"/>
              <a:buChar char="•"/>
            </a:pPr>
            <a:r>
              <a:rPr lang="en-US" sz="3000" dirty="0" smtClean="0"/>
              <a:t>In </a:t>
            </a:r>
            <a:r>
              <a:rPr lang="en-US" sz="3000" dirty="0" smtClean="0"/>
              <a:t>Canada about half the population is under 40 years of age.  In the Congo, half the population is under 16.5 years</a:t>
            </a:r>
            <a:r>
              <a:rPr lang="en-US" sz="3000" dirty="0" smtClean="0"/>
              <a:t>.</a:t>
            </a:r>
          </a:p>
          <a:p>
            <a:endParaRPr lang="en-US" sz="3000" dirty="0" smtClean="0"/>
          </a:p>
          <a:p>
            <a:pPr>
              <a:buFont typeface="Arial" pitchFamily="34" charset="0"/>
              <a:buChar char="•"/>
            </a:pPr>
            <a:r>
              <a:rPr lang="en-US" sz="3000" dirty="0" smtClean="0"/>
              <a:t>In </a:t>
            </a:r>
            <a:r>
              <a:rPr lang="en-US" sz="3000" dirty="0" smtClean="0"/>
              <a:t>Canada 99% of the population is literate.  That number is 66.6% for the Congo</a:t>
            </a:r>
            <a:r>
              <a:rPr lang="en-US" sz="3000" dirty="0" smtClean="0"/>
              <a:t>.</a:t>
            </a:r>
          </a:p>
          <a:p>
            <a:endParaRPr lang="en-US" sz="3000" dirty="0" smtClean="0"/>
          </a:p>
          <a:p>
            <a:pPr>
              <a:buFont typeface="Arial" pitchFamily="34" charset="0"/>
              <a:buChar char="•"/>
            </a:pPr>
            <a:r>
              <a:rPr lang="en-US" sz="3000" dirty="0" smtClean="0"/>
              <a:t>"A group of peaceful demonstrators with Bible in hand is more powerful in the Congolese context than mobs throwing stones." BBC News</a:t>
            </a:r>
            <a:br>
              <a:rPr lang="en-US" sz="3000" dirty="0" smtClean="0"/>
            </a:br>
            <a:endParaRPr lang="en-US" sz="3000" dirty="0" smtClean="0"/>
          </a:p>
          <a:p>
            <a:endParaRPr lang="en-US" sz="3000" dirty="0"/>
          </a:p>
        </p:txBody>
      </p:sp>
      <p:sp>
        <p:nvSpPr>
          <p:cNvPr id="6" name="Oval 5"/>
          <p:cNvSpPr/>
          <p:nvPr/>
        </p:nvSpPr>
        <p:spPr>
          <a:xfrm>
            <a:off x="4876800" y="2057400"/>
            <a:ext cx="457200" cy="381000"/>
          </a:xfrm>
          <a:prstGeom prst="ellipse">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04.JPG"/>
          <p:cNvPicPr>
            <a:picLocks noChangeAspect="1"/>
          </p:cNvPicPr>
          <p:nvPr/>
        </p:nvPicPr>
        <p:blipFill>
          <a:blip r:embed="rId2" cstate="print"/>
          <a:stretch>
            <a:fillRect/>
          </a:stretch>
        </p:blipFill>
        <p:spPr>
          <a:xfrm>
            <a:off x="-457200" y="0"/>
            <a:ext cx="10172700" cy="6858000"/>
          </a:xfrm>
          <a:prstGeom prst="rect">
            <a:avLst/>
          </a:prstGeom>
        </p:spPr>
      </p:pic>
      <p:sp>
        <p:nvSpPr>
          <p:cNvPr id="5" name="TextBox 4"/>
          <p:cNvSpPr txBox="1"/>
          <p:nvPr/>
        </p:nvSpPr>
        <p:spPr>
          <a:xfrm>
            <a:off x="1143000" y="4724400"/>
            <a:ext cx="26670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rgbClr val="7030A0"/>
                </a:solidFill>
              </a:rPr>
              <a:t>The ECCC is committed to providing 200 child sponsorships through World Vision.</a:t>
            </a:r>
            <a:endParaRPr lang="en-US" b="1"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70.JPG"/>
          <p:cNvPicPr>
            <a:picLocks noChangeAspect="1"/>
          </p:cNvPicPr>
          <p:nvPr/>
        </p:nvPicPr>
        <p:blipFill>
          <a:blip r:embed="rId2" cstate="print"/>
          <a:stretch>
            <a:fillRect/>
          </a:stretch>
        </p:blipFill>
        <p:spPr>
          <a:xfrm>
            <a:off x="-457200" y="-152400"/>
            <a:ext cx="10515600" cy="7010400"/>
          </a:xfrm>
          <a:prstGeom prst="rect">
            <a:avLst/>
          </a:prstGeom>
        </p:spPr>
      </p:pic>
      <p:sp>
        <p:nvSpPr>
          <p:cNvPr id="3" name="TextBox 2"/>
          <p:cNvSpPr txBox="1"/>
          <p:nvPr/>
        </p:nvSpPr>
        <p:spPr>
          <a:xfrm>
            <a:off x="2057400" y="152400"/>
            <a:ext cx="2133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7030A0"/>
                </a:solidFill>
              </a:rPr>
              <a:t>The ECC is working towards 10,000 sponsorships.</a:t>
            </a:r>
            <a:endParaRPr lang="en-US" dirty="0">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7.JPG"/>
          <p:cNvPicPr>
            <a:picLocks noChangeAspect="1"/>
          </p:cNvPicPr>
          <p:nvPr/>
        </p:nvPicPr>
        <p:blipFill>
          <a:blip r:embed="rId2" cstate="print"/>
          <a:stretch>
            <a:fillRect/>
          </a:stretch>
        </p:blipFill>
        <p:spPr>
          <a:xfrm>
            <a:off x="-914400" y="-228600"/>
            <a:ext cx="10858500" cy="7239000"/>
          </a:xfrm>
          <a:prstGeom prst="rect">
            <a:avLst/>
          </a:prstGeom>
        </p:spPr>
      </p:pic>
      <p:sp>
        <p:nvSpPr>
          <p:cNvPr id="4" name="TextBox 3"/>
          <p:cNvSpPr txBox="1"/>
          <p:nvPr/>
        </p:nvSpPr>
        <p:spPr>
          <a:xfrm>
            <a:off x="1524000" y="152400"/>
            <a:ext cx="23622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7030A0"/>
                </a:solidFill>
              </a:rPr>
              <a:t>Sponsorships help provide clean water… </a:t>
            </a:r>
            <a:endParaRPr lang="en-US" dirty="0">
              <a:solidFill>
                <a:srgbClr val="7030A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3.JPG"/>
          <p:cNvPicPr>
            <a:picLocks noChangeAspect="1"/>
          </p:cNvPicPr>
          <p:nvPr/>
        </p:nvPicPr>
        <p:blipFill>
          <a:blip r:embed="rId2" cstate="print"/>
          <a:stretch>
            <a:fillRect/>
          </a:stretch>
        </p:blipFill>
        <p:spPr>
          <a:xfrm>
            <a:off x="-2057400" y="-914400"/>
            <a:ext cx="11658600" cy="7772400"/>
          </a:xfrm>
          <a:prstGeom prst="rect">
            <a:avLst/>
          </a:prstGeom>
        </p:spPr>
      </p:pic>
      <p:sp>
        <p:nvSpPr>
          <p:cNvPr id="3" name="TextBox 2"/>
          <p:cNvSpPr txBox="1"/>
          <p:nvPr/>
        </p:nvSpPr>
        <p:spPr>
          <a:xfrm>
            <a:off x="152400" y="457200"/>
            <a:ext cx="9906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7030A0"/>
                </a:solidFill>
              </a:rPr>
              <a:t>Health care…</a:t>
            </a:r>
            <a:endParaRPr lang="en-US" dirty="0">
              <a:solidFill>
                <a:srgbClr val="7030A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52.JPG"/>
          <p:cNvPicPr>
            <a:picLocks noChangeAspect="1"/>
          </p:cNvPicPr>
          <p:nvPr/>
        </p:nvPicPr>
        <p:blipFill>
          <a:blip r:embed="rId2" cstate="print"/>
          <a:stretch>
            <a:fillRect/>
          </a:stretch>
        </p:blipFill>
        <p:spPr>
          <a:xfrm>
            <a:off x="-1524000" y="-304800"/>
            <a:ext cx="10744200" cy="7162800"/>
          </a:xfrm>
          <a:prstGeom prst="rect">
            <a:avLst/>
          </a:prstGeom>
        </p:spPr>
      </p:pic>
      <p:sp>
        <p:nvSpPr>
          <p:cNvPr id="3" name="TextBox 2"/>
          <p:cNvSpPr txBox="1"/>
          <p:nvPr/>
        </p:nvSpPr>
        <p:spPr>
          <a:xfrm>
            <a:off x="228600" y="685800"/>
            <a:ext cx="1371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7030A0"/>
                </a:solidFill>
              </a:rPr>
              <a:t>And more. </a:t>
            </a:r>
            <a:endParaRPr lang="en-US" dirty="0">
              <a:solidFill>
                <a:srgbClr val="7030A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8077200" cy="3693319"/>
          </a:xfrm>
          <a:prstGeom prst="rect">
            <a:avLst/>
          </a:prstGeom>
          <a:noFill/>
        </p:spPr>
        <p:txBody>
          <a:bodyPr wrap="square" rtlCol="0">
            <a:spAutoFit/>
          </a:bodyPr>
          <a:lstStyle/>
          <a:p>
            <a:r>
              <a:rPr lang="en-US" dirty="0" smtClean="0">
                <a:solidFill>
                  <a:srgbClr val="7030A0"/>
                </a:solidFill>
              </a:rPr>
              <a:t>Kernels of Hope has chosen to continue the work in North Kivu, Congo for the next three years. The growing project in North Kivu for 2011 exceeded expectations for support. So we are able to move forward on a new project earlier than expected. </a:t>
            </a:r>
            <a:endParaRPr lang="en-US" dirty="0" smtClean="0">
              <a:solidFill>
                <a:srgbClr val="7030A0"/>
              </a:solidFill>
            </a:endParaRPr>
          </a:p>
          <a:p>
            <a:endParaRPr lang="en-US" dirty="0" smtClean="0">
              <a:solidFill>
                <a:srgbClr val="7030A0"/>
              </a:solidFill>
            </a:endParaRPr>
          </a:p>
          <a:p>
            <a:r>
              <a:rPr lang="en-US" dirty="0" smtClean="0">
                <a:solidFill>
                  <a:srgbClr val="7030A0"/>
                </a:solidFill>
              </a:rPr>
              <a:t>This new project will support seed distribution to farmers, farming tool kits, training in farming and more. </a:t>
            </a:r>
          </a:p>
          <a:p>
            <a:endParaRPr lang="en-US" dirty="0" smtClean="0">
              <a:solidFill>
                <a:srgbClr val="7030A0"/>
              </a:solidFill>
            </a:endParaRPr>
          </a:p>
          <a:p>
            <a:r>
              <a:rPr lang="en-US" dirty="0" smtClean="0">
                <a:solidFill>
                  <a:srgbClr val="7030A0"/>
                </a:solidFill>
              </a:rPr>
              <a:t>$200 buys an acre of virtual farm land! – And the federal government matches every dollar with $4! That’s good math. </a:t>
            </a:r>
          </a:p>
          <a:p>
            <a:endParaRPr lang="en-US" dirty="0" smtClean="0">
              <a:solidFill>
                <a:srgbClr val="7030A0"/>
              </a:solidFill>
            </a:endParaRPr>
          </a:p>
          <a:p>
            <a:r>
              <a:rPr lang="en-US" dirty="0" smtClean="0">
                <a:solidFill>
                  <a:srgbClr val="7030A0"/>
                </a:solidFill>
              </a:rPr>
              <a:t>See the hand out from World Relief Canada, Kernels of Hope, and the ECCC for more information. </a:t>
            </a:r>
            <a:endParaRPr lang="en-US" dirty="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514600"/>
            <a:ext cx="6629400" cy="1477328"/>
          </a:xfrm>
          <a:prstGeom prst="rect">
            <a:avLst/>
          </a:prstGeom>
          <a:noFill/>
        </p:spPr>
        <p:txBody>
          <a:bodyPr wrap="square" rtlCol="0">
            <a:spAutoFit/>
          </a:bodyPr>
          <a:lstStyle/>
          <a:p>
            <a:r>
              <a:rPr lang="en-US" dirty="0" smtClean="0">
                <a:solidFill>
                  <a:srgbClr val="7030A0"/>
                </a:solidFill>
              </a:rPr>
              <a:t>There are many ways to partner with us…</a:t>
            </a:r>
          </a:p>
          <a:p>
            <a:endParaRPr lang="en-US" dirty="0" smtClean="0">
              <a:solidFill>
                <a:srgbClr val="7030A0"/>
              </a:solidFill>
            </a:endParaRPr>
          </a:p>
          <a:p>
            <a:endParaRPr lang="en-US" dirty="0" smtClean="0">
              <a:solidFill>
                <a:srgbClr val="7030A0"/>
              </a:solidFill>
            </a:endParaRPr>
          </a:p>
          <a:p>
            <a:r>
              <a:rPr lang="en-US" dirty="0" smtClean="0">
                <a:solidFill>
                  <a:srgbClr val="7030A0"/>
                </a:solidFill>
              </a:rPr>
              <a:t>Please use the response cards to tell us how you want to get involved. </a:t>
            </a:r>
            <a:endParaRPr lang="en-US"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political-map.jpg"/>
          <p:cNvPicPr>
            <a:picLocks noChangeAspect="1"/>
          </p:cNvPicPr>
          <p:nvPr/>
        </p:nvPicPr>
        <p:blipFill>
          <a:blip r:embed="rId2" cstate="print"/>
          <a:stretch>
            <a:fillRect/>
          </a:stretch>
        </p:blipFill>
        <p:spPr>
          <a:xfrm>
            <a:off x="-50884" y="0"/>
            <a:ext cx="9274341" cy="6857999"/>
          </a:xfrm>
          <a:prstGeom prst="rect">
            <a:avLst/>
          </a:prstGeom>
          <a:effectLst/>
        </p:spPr>
      </p:pic>
      <p:cxnSp>
        <p:nvCxnSpPr>
          <p:cNvPr id="4" name="Straight Arrow Connector 3"/>
          <p:cNvCxnSpPr/>
          <p:nvPr/>
        </p:nvCxnSpPr>
        <p:spPr>
          <a:xfrm>
            <a:off x="1828800" y="2667000"/>
            <a:ext cx="3352800" cy="762000"/>
          </a:xfrm>
          <a:prstGeom prst="straightConnector1">
            <a:avLst/>
          </a:prstGeom>
          <a:ln w="28575">
            <a:solidFill>
              <a:schemeClr val="tx1"/>
            </a:solidFill>
            <a:headEnd type="arrow"/>
            <a:tailEnd type="arrow"/>
          </a:ln>
          <a:effectLst/>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1676400" y="2667000"/>
            <a:ext cx="685800" cy="10668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524000" y="2667000"/>
            <a:ext cx="762000" cy="16002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981200" y="2819400"/>
            <a:ext cx="2819400" cy="16002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324600" y="264794"/>
            <a:ext cx="2286000" cy="5907406"/>
          </a:xfrm>
        </p:spPr>
        <p:txBody>
          <a:bodyPr>
            <a:normAutofit/>
          </a:bodyPr>
          <a:lstStyle/>
          <a:p>
            <a:r>
              <a:rPr lang="en-US" sz="1600" dirty="0" smtClean="0"/>
              <a:t>HAITI:</a:t>
            </a:r>
          </a:p>
          <a:p>
            <a:endParaRPr lang="en-US" dirty="0" smtClean="0"/>
          </a:p>
          <a:p>
            <a:pPr>
              <a:buFont typeface="Arial" pitchFamily="34" charset="0"/>
              <a:buChar char="•"/>
            </a:pPr>
            <a:r>
              <a:rPr lang="en-US" dirty="0" err="1" smtClean="0"/>
              <a:t>Eben-Ezer</a:t>
            </a:r>
            <a:r>
              <a:rPr lang="en-US" dirty="0" smtClean="0"/>
              <a:t> Clinic has treated 4,000 cholera patients. </a:t>
            </a:r>
          </a:p>
          <a:p>
            <a:pPr>
              <a:buFont typeface="Arial" pitchFamily="34" charset="0"/>
              <a:buChar char="•"/>
            </a:pPr>
            <a:endParaRPr lang="en-US" dirty="0" smtClean="0"/>
          </a:p>
          <a:p>
            <a:pPr>
              <a:buFont typeface="Arial" pitchFamily="34" charset="0"/>
              <a:buChar char="•"/>
            </a:pPr>
            <a:r>
              <a:rPr lang="en-US" dirty="0" smtClean="0"/>
              <a:t>Daily clinic care happens for about 120 people. </a:t>
            </a:r>
          </a:p>
          <a:p>
            <a:endParaRPr lang="en-US" dirty="0" smtClean="0"/>
          </a:p>
          <a:p>
            <a:pPr>
              <a:buFont typeface="Arial" pitchFamily="34" charset="0"/>
              <a:buChar char="•"/>
            </a:pPr>
            <a:r>
              <a:rPr lang="en-US" dirty="0" smtClean="0"/>
              <a:t>The food program provides food for older Haitians through the women’s ministry of the local church. </a:t>
            </a:r>
          </a:p>
          <a:p>
            <a:pPr>
              <a:buFont typeface="Arial" pitchFamily="34" charset="0"/>
              <a:buChar char="•"/>
            </a:pPr>
            <a:endParaRPr lang="en-US" dirty="0" smtClean="0"/>
          </a:p>
          <a:p>
            <a:pPr>
              <a:buFont typeface="Arial" pitchFamily="34" charset="0"/>
              <a:buChar char="•"/>
            </a:pPr>
            <a:r>
              <a:rPr lang="en-US" dirty="0" smtClean="0"/>
              <a:t>Electricity to power the clinic comes from a donated generator and solar panels. </a:t>
            </a:r>
          </a:p>
          <a:p>
            <a:pPr>
              <a:buFont typeface="Arial" pitchFamily="34" charset="0"/>
              <a:buChar char="•"/>
            </a:pPr>
            <a:endParaRPr lang="en-US" dirty="0" smtClean="0"/>
          </a:p>
          <a:p>
            <a:pPr>
              <a:buFont typeface="Arial" pitchFamily="34" charset="0"/>
              <a:buChar char="•"/>
            </a:pPr>
            <a:r>
              <a:rPr lang="en-US" dirty="0" smtClean="0"/>
              <a:t>The facility has been expanded to accommodate overnight patients. </a:t>
            </a:r>
          </a:p>
          <a:p>
            <a:pPr>
              <a:buFont typeface="Arial" pitchFamily="34" charset="0"/>
              <a:buChar char="•"/>
            </a:pPr>
            <a:endParaRPr lang="en-US" dirty="0" smtClean="0"/>
          </a:p>
          <a:p>
            <a:pPr>
              <a:buFont typeface="Arial" pitchFamily="34" charset="0"/>
              <a:buChar char="•"/>
            </a:pPr>
            <a:r>
              <a:rPr lang="en-US" dirty="0" smtClean="0"/>
              <a:t>Janelle Peterson has been serving as an ECCC missionary for two years. </a:t>
            </a:r>
            <a:endParaRPr lang="en-US" dirty="0"/>
          </a:p>
        </p:txBody>
      </p:sp>
      <p:pic>
        <p:nvPicPr>
          <p:cNvPr id="8" name="Picture Placeholder 7" descr="HaitiMap.gif"/>
          <p:cNvPicPr>
            <a:picLocks noGrp="1" noChangeAspect="1"/>
          </p:cNvPicPr>
          <p:nvPr>
            <p:ph type="pic" idx="1"/>
          </p:nvPr>
        </p:nvPicPr>
        <p:blipFill>
          <a:blip r:embed="rId2" cstate="print"/>
          <a:srcRect l="1707" r="1707"/>
          <a:stretch>
            <a:fillRect/>
          </a:stretch>
        </p:blipFill>
        <p:spPr/>
      </p:pic>
      <p:sp>
        <p:nvSpPr>
          <p:cNvPr id="9" name="Oval 8"/>
          <p:cNvSpPr/>
          <p:nvPr/>
        </p:nvSpPr>
        <p:spPr>
          <a:xfrm>
            <a:off x="47244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ben-Ezer Clinic.jpg"/>
          <p:cNvPicPr>
            <a:picLocks noChangeAspect="1"/>
          </p:cNvPicPr>
          <p:nvPr/>
        </p:nvPicPr>
        <p:blipFill>
          <a:blip r:embed="rId2" cstate="print"/>
          <a:stretch>
            <a:fillRect/>
          </a:stretch>
        </p:blipFill>
        <p:spPr>
          <a:xfrm>
            <a:off x="-1600200" y="-228600"/>
            <a:ext cx="11140440" cy="83553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nic Inner Waiting Room.jpg"/>
          <p:cNvPicPr>
            <a:picLocks noChangeAspect="1"/>
          </p:cNvPicPr>
          <p:nvPr/>
        </p:nvPicPr>
        <p:blipFill>
          <a:blip r:embed="rId2" cstate="print"/>
          <a:stretch>
            <a:fillRect/>
          </a:stretch>
        </p:blipFill>
        <p:spPr>
          <a:xfrm>
            <a:off x="-1295400" y="-76200"/>
            <a:ext cx="10683240" cy="8012430"/>
          </a:xfrm>
          <a:prstGeom prst="rect">
            <a:avLst/>
          </a:prstGeom>
        </p:spPr>
      </p:pic>
      <p:sp>
        <p:nvSpPr>
          <p:cNvPr id="3" name="TextBox 2"/>
          <p:cNvSpPr txBox="1"/>
          <p:nvPr/>
        </p:nvSpPr>
        <p:spPr>
          <a:xfrm>
            <a:off x="5562600" y="609600"/>
            <a:ext cx="2362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7030A0"/>
                </a:solidFill>
              </a:rPr>
              <a:t>Clinic waiting room. </a:t>
            </a:r>
            <a:endParaRPr lang="en-US"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d's Room 1.jpg"/>
          <p:cNvPicPr>
            <a:picLocks noChangeAspect="1"/>
          </p:cNvPicPr>
          <p:nvPr/>
        </p:nvPicPr>
        <p:blipFill>
          <a:blip r:embed="rId2" cstate="print"/>
          <a:stretch>
            <a:fillRect/>
          </a:stretch>
        </p:blipFill>
        <p:spPr>
          <a:xfrm>
            <a:off x="-1295400" y="0"/>
            <a:ext cx="10911840" cy="8183880"/>
          </a:xfrm>
          <a:prstGeom prst="rect">
            <a:avLst/>
          </a:prstGeom>
        </p:spPr>
      </p:pic>
      <p:sp>
        <p:nvSpPr>
          <p:cNvPr id="3" name="TextBox 2"/>
          <p:cNvSpPr txBox="1"/>
          <p:nvPr/>
        </p:nvSpPr>
        <p:spPr>
          <a:xfrm>
            <a:off x="838200" y="3581400"/>
            <a:ext cx="3581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7030A0"/>
                </a:solidFill>
              </a:rPr>
              <a:t>Pediatric room, decorated by Lighthouse Church in Sarnia. </a:t>
            </a:r>
            <a:endParaRPr lang="en-US" dirty="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tor @ Clinic (2).jpg"/>
          <p:cNvPicPr>
            <a:picLocks noChangeAspect="1"/>
          </p:cNvPicPr>
          <p:nvPr/>
        </p:nvPicPr>
        <p:blipFill>
          <a:blip r:embed="rId2" cstate="print"/>
          <a:stretch>
            <a:fillRect/>
          </a:stretch>
        </p:blipFill>
        <p:spPr>
          <a:xfrm>
            <a:off x="-1524000" y="-1066800"/>
            <a:ext cx="10835640" cy="8126730"/>
          </a:xfrm>
          <a:prstGeom prst="rect">
            <a:avLst/>
          </a:prstGeom>
        </p:spPr>
      </p:pic>
      <p:sp>
        <p:nvSpPr>
          <p:cNvPr id="3" name="TextBox 2"/>
          <p:cNvSpPr txBox="1"/>
          <p:nvPr/>
        </p:nvSpPr>
        <p:spPr>
          <a:xfrm>
            <a:off x="533400" y="2057400"/>
            <a:ext cx="1600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7030A0"/>
                </a:solidFill>
              </a:rPr>
              <a:t>Clinic Generator</a:t>
            </a:r>
            <a:endParaRPr lang="en-US"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alestine_map.gif"/>
          <p:cNvPicPr>
            <a:picLocks noGrp="1" noChangeAspect="1"/>
          </p:cNvPicPr>
          <p:nvPr>
            <p:ph type="pic" idx="1"/>
          </p:nvPr>
        </p:nvPicPr>
        <p:blipFill>
          <a:blip r:embed="rId2" cstate="print"/>
          <a:srcRect t="5682" b="5682"/>
          <a:stretch>
            <a:fillRect/>
          </a:stretch>
        </p:blipFill>
        <p:spPr>
          <a:xfrm>
            <a:off x="0" y="0"/>
            <a:ext cx="6096000" cy="6934200"/>
          </a:xfrm>
        </p:spPr>
      </p:pic>
      <p:sp>
        <p:nvSpPr>
          <p:cNvPr id="4" name="Text Placeholder 3"/>
          <p:cNvSpPr>
            <a:spLocks noGrp="1"/>
          </p:cNvSpPr>
          <p:nvPr>
            <p:ph type="body" sz="half" idx="2"/>
          </p:nvPr>
        </p:nvSpPr>
        <p:spPr>
          <a:xfrm>
            <a:off x="6400800" y="264794"/>
            <a:ext cx="2209800" cy="6136005"/>
          </a:xfrm>
        </p:spPr>
        <p:txBody>
          <a:bodyPr/>
          <a:lstStyle/>
          <a:p>
            <a:r>
              <a:rPr lang="en-US" sz="1600" dirty="0" smtClean="0"/>
              <a:t>The ECCC is committed to sponsoring 100 children in the area of </a:t>
            </a:r>
            <a:r>
              <a:rPr lang="en-US" sz="1600" dirty="0" err="1" smtClean="0"/>
              <a:t>Jenin</a:t>
            </a:r>
            <a:r>
              <a:rPr lang="en-US" sz="1600" dirty="0" smtClean="0"/>
              <a:t> through World Vision. </a:t>
            </a:r>
          </a:p>
          <a:p>
            <a:endParaRPr lang="en-US" dirty="0" smtClean="0"/>
          </a:p>
          <a:p>
            <a:r>
              <a:rPr lang="en-US" sz="1600" dirty="0" smtClean="0"/>
              <a:t>Women Ministries and the ECCC have partnered with Dina Katanacho at Galilee Bible College in Nazareth to help educate Arab Christians. </a:t>
            </a:r>
          </a:p>
          <a:p>
            <a:endParaRPr lang="en-US" sz="1600" dirty="0" smtClean="0"/>
          </a:p>
          <a:p>
            <a:r>
              <a:rPr lang="en-US" sz="1600" dirty="0" smtClean="0"/>
              <a:t>Every other year the ECCC takes a group to Israel/ Palestine to learn about the ongoing struggle for reconciliation. </a:t>
            </a:r>
            <a:endParaRPr lang="en-US" dirty="0"/>
          </a:p>
        </p:txBody>
      </p:sp>
      <p:sp>
        <p:nvSpPr>
          <p:cNvPr id="9" name="Oval 8"/>
          <p:cNvSpPr/>
          <p:nvPr/>
        </p:nvSpPr>
        <p:spPr>
          <a:xfrm>
            <a:off x="3276600" y="2743200"/>
            <a:ext cx="9144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4600" y="2514600"/>
            <a:ext cx="762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48000" y="914400"/>
            <a:ext cx="609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62400" y="1676400"/>
            <a:ext cx="1143000" cy="276999"/>
          </a:xfrm>
          <a:prstGeom prst="rect">
            <a:avLst/>
          </a:prstGeom>
          <a:noFill/>
        </p:spPr>
        <p:txBody>
          <a:bodyPr wrap="square" rtlCol="0">
            <a:spAutoFit/>
          </a:bodyPr>
          <a:lstStyle/>
          <a:p>
            <a:r>
              <a:rPr lang="en-US" sz="1200" dirty="0" err="1" smtClean="0">
                <a:latin typeface="Arial" pitchFamily="34" charset="0"/>
                <a:cs typeface="Arial" pitchFamily="34" charset="0"/>
              </a:rPr>
              <a:t>Jenin</a:t>
            </a:r>
            <a:endParaRPr lang="en-US" sz="1200" dirty="0">
              <a:latin typeface="Arial" pitchFamily="34" charset="0"/>
              <a:cs typeface="Arial" pitchFamily="34" charset="0"/>
            </a:endParaRPr>
          </a:p>
        </p:txBody>
      </p:sp>
      <p:cxnSp>
        <p:nvCxnSpPr>
          <p:cNvPr id="14" name="Straight Arrow Connector 13"/>
          <p:cNvCxnSpPr>
            <a:stCxn id="12" idx="1"/>
          </p:cNvCxnSpPr>
          <p:nvPr/>
        </p:nvCxnSpPr>
        <p:spPr>
          <a:xfrm flipH="1">
            <a:off x="3657600" y="1814900"/>
            <a:ext cx="304800" cy="13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962400" y="1676400"/>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4800" y="762000"/>
            <a:ext cx="1828800" cy="646331"/>
          </a:xfrm>
          <a:prstGeom prst="rect">
            <a:avLst/>
          </a:prstGeom>
          <a:noFill/>
        </p:spPr>
        <p:txBody>
          <a:bodyPr wrap="square" rtlCol="0">
            <a:spAutoFit/>
          </a:bodyPr>
          <a:lstStyle/>
          <a:p>
            <a:r>
              <a:rPr lang="en-US" dirty="0" smtClean="0">
                <a:solidFill>
                  <a:srgbClr val="0070C0"/>
                </a:solidFill>
              </a:rPr>
              <a:t>Mediterranean Sea</a:t>
            </a:r>
            <a:endParaRPr lang="en-US" dirty="0">
              <a:solidFill>
                <a:srgbClr val="0070C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3397</TotalTime>
  <Words>400</Words>
  <Application>Microsoft Office PowerPoint</Application>
  <PresentationFormat>On-screen Show (4:3)</PresentationFormat>
  <Paragraphs>74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Oriel</vt:lpstr>
      <vt:lpstr>What in the world are we doing?  </vt:lpstr>
      <vt:lpstr>The Evangelical Covenant Church of Canada is working in…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in the world are we doing?</dc:title>
  <dc:creator>Evangelical Covenant Church of Canada</dc:creator>
  <cp:lastModifiedBy>Evangelical Covenant Church of Canada</cp:lastModifiedBy>
  <cp:revision>340</cp:revision>
  <dcterms:created xsi:type="dcterms:W3CDTF">2012-04-18T18:30:07Z</dcterms:created>
  <dcterms:modified xsi:type="dcterms:W3CDTF">2012-05-02T22:04:58Z</dcterms:modified>
</cp:coreProperties>
</file>